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4"/>
    <p:sldMasterId id="2147483758" r:id="rId5"/>
  </p:sldMasterIdLst>
  <p:sldIdLst>
    <p:sldId id="256" r:id="rId6"/>
    <p:sldId id="260" r:id="rId7"/>
    <p:sldId id="257" r:id="rId8"/>
    <p:sldId id="258" r:id="rId9"/>
    <p:sldId id="373" r:id="rId10"/>
    <p:sldId id="376" r:id="rId11"/>
    <p:sldId id="335" r:id="rId12"/>
    <p:sldId id="37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scalle Cup" initials="PC" lastIdx="1" clrIdx="0">
    <p:extLst>
      <p:ext uri="{19B8F6BF-5375-455C-9EA6-DF929625EA0E}">
        <p15:presenceInfo xmlns:p15="http://schemas.microsoft.com/office/powerpoint/2012/main" userId="S::p.cup@helicon.nl::acdf420d-3d1b-463e-9173-44ff0cd1b36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B8A2A6-E682-4AD0-8DE9-B4F6BEDDAAE7}" v="358" dt="2020-03-12T08:46:47.136"/>
    <p1510:client id="{06F185FD-C3D7-4C9D-8600-149EDAF1D6EA}" v="6" dt="2020-03-11T15:18:42.2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scalle Cup" userId="acdf420d-3d1b-463e-9173-44ff0cd1b36a" providerId="ADAL" clId="{05B8A2A6-E682-4AD0-8DE9-B4F6BEDDAAE7}"/>
    <pc:docChg chg="custSel addSld delSld modSld">
      <pc:chgData name="Pascalle Cup" userId="acdf420d-3d1b-463e-9173-44ff0cd1b36a" providerId="ADAL" clId="{05B8A2A6-E682-4AD0-8DE9-B4F6BEDDAAE7}" dt="2020-03-12T08:46:47.136" v="352" actId="1076"/>
      <pc:docMkLst>
        <pc:docMk/>
      </pc:docMkLst>
      <pc:sldChg chg="del">
        <pc:chgData name="Pascalle Cup" userId="acdf420d-3d1b-463e-9173-44ff0cd1b36a" providerId="ADAL" clId="{05B8A2A6-E682-4AD0-8DE9-B4F6BEDDAAE7}" dt="2020-03-12T08:40:05.190" v="0" actId="47"/>
        <pc:sldMkLst>
          <pc:docMk/>
          <pc:sldMk cId="439634441" sldId="374"/>
        </pc:sldMkLst>
      </pc:sldChg>
      <pc:sldChg chg="addSp modSp add">
        <pc:chgData name="Pascalle Cup" userId="acdf420d-3d1b-463e-9173-44ff0cd1b36a" providerId="ADAL" clId="{05B8A2A6-E682-4AD0-8DE9-B4F6BEDDAAE7}" dt="2020-03-12T08:46:47.136" v="352" actId="1076"/>
        <pc:sldMkLst>
          <pc:docMk/>
          <pc:sldMk cId="3935870832" sldId="376"/>
        </pc:sldMkLst>
        <pc:spChg chg="add mod">
          <ac:chgData name="Pascalle Cup" userId="acdf420d-3d1b-463e-9173-44ff0cd1b36a" providerId="ADAL" clId="{05B8A2A6-E682-4AD0-8DE9-B4F6BEDDAAE7}" dt="2020-03-12T08:41:42.755" v="5" actId="20577"/>
          <ac:spMkLst>
            <pc:docMk/>
            <pc:sldMk cId="3935870832" sldId="376"/>
            <ac:spMk id="2" creationId="{FDB68FDF-5795-4EEC-A38E-BE075C92EA59}"/>
          </ac:spMkLst>
        </pc:spChg>
        <pc:spChg chg="add mod">
          <ac:chgData name="Pascalle Cup" userId="acdf420d-3d1b-463e-9173-44ff0cd1b36a" providerId="ADAL" clId="{05B8A2A6-E682-4AD0-8DE9-B4F6BEDDAAE7}" dt="2020-03-12T08:46:47.136" v="352" actId="1076"/>
          <ac:spMkLst>
            <pc:docMk/>
            <pc:sldMk cId="3935870832" sldId="376"/>
            <ac:spMk id="3" creationId="{779444F8-1F79-4BA7-959E-7615356A0BF0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073ED0CC-082F-4160-86E5-0D6041F12778}" type="datetime1">
              <a:rPr lang="en-US" smtClean="0"/>
              <a:t>3/12/2020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2512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5266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04087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35159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90478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9674412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90670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39300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11173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32257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9941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3/12/2020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980991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44389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99510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4305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73ED0CC-082F-4160-86E5-0D6041F12778}" type="datetime1">
              <a:rPr lang="en-US" smtClean="0"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6022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3/12/2020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23529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3/12/2020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08514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3/12/2020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343518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3/12/2020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40245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3/12/2020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22585226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073ED0CC-082F-4160-86E5-0D6041F12778}" type="datetime1">
              <a:rPr lang="en-US" smtClean="0"/>
              <a:t>3/12/2020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4994838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5.gi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3ED0CC-082F-4160-86E5-0D6041F12778}" type="datetime1">
              <a:rPr lang="en-US" smtClean="0"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471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Afbeelding 1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892" y="6212255"/>
            <a:ext cx="12086830" cy="656855"/>
          </a:xfrm>
          <a:prstGeom prst="rect">
            <a:avLst/>
          </a:prstGeom>
        </p:spPr>
      </p:pic>
      <p:sp>
        <p:nvSpPr>
          <p:cNvPr id="13" name="Rechthoek 12"/>
          <p:cNvSpPr/>
          <p:nvPr userDrawn="1"/>
        </p:nvSpPr>
        <p:spPr>
          <a:xfrm>
            <a:off x="2586039" y="6212255"/>
            <a:ext cx="9605962" cy="645745"/>
          </a:xfrm>
          <a:prstGeom prst="rect">
            <a:avLst/>
          </a:prstGeom>
          <a:solidFill>
            <a:srgbClr val="C8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 userDrawn="1"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 userDrawn="1"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 userDrawn="1"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5D006-C1B4-42B6-9697-FCB8ED93A34E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864" y="6212255"/>
            <a:ext cx="483759" cy="509220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73" t="-378518" r="-15473" b="378518"/>
          <a:stretch/>
        </p:blipFill>
        <p:spPr>
          <a:xfrm>
            <a:off x="1432861" y="3028894"/>
            <a:ext cx="9326277" cy="800212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55" r="23270" b="25470"/>
          <a:stretch/>
        </p:blipFill>
        <p:spPr>
          <a:xfrm>
            <a:off x="28975" y="6206307"/>
            <a:ext cx="1085952" cy="466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939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51D958A-6B34-4204-97BC-245C2C9DE28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85000"/>
          </a:blip>
          <a:srcRect t="13717" b="2640"/>
          <a:stretch/>
        </p:blipFill>
        <p:spPr>
          <a:xfrm>
            <a:off x="-1" y="10"/>
            <a:ext cx="12192001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8A3844E6-D96A-41C1-870D-EE39760D72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>
              <a:alpha val="94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2A92315-CB5C-4EB8-992E-4AA0C5DBC6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80CD073-6C51-4D5D-A761-2F618DBB8E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>
            <a:normAutofit/>
          </a:bodyPr>
          <a:lstStyle/>
          <a:p>
            <a:r>
              <a:rPr lang="nl-NL"/>
              <a:t>Lesweek 5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9A82E43-B38F-40BD-8E60-8901C8BD3B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nl-NL"/>
              <a:t>Voorbereidingen voor de Bijeenkomst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9FECA57-A5E2-44A8-96B6-A95724F80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D4DE04D-ED96-4A1A-AA20-E4BBEECBF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6D8CE3E-8596-4FB7-A9A6-0B18C146B9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D78D154-D736-4782-853A-1EC344B8E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913025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6678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09F892F0-826C-4C24-AC7D-65370C0DB7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2197278"/>
              </p:ext>
            </p:extLst>
          </p:nvPr>
        </p:nvGraphicFramePr>
        <p:xfrm>
          <a:off x="3848101" y="215947"/>
          <a:ext cx="3944938" cy="63690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r:id="rId3" imgW="5683220" imgH="9175588" progId="Excel.Sheet.12">
                  <p:embed/>
                </p:oleObj>
              </mc:Choice>
              <mc:Fallback>
                <p:oleObj name="Worksheet" r:id="rId3" imgW="5683220" imgH="9175588" progId="Excel.Shee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09F892F0-826C-4C24-AC7D-65370C0DB79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48101" y="215947"/>
                        <a:ext cx="3944938" cy="63690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AFC76956-9464-4F64-B4D4-AB6B204A85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3706419"/>
              </p:ext>
            </p:extLst>
          </p:nvPr>
        </p:nvGraphicFramePr>
        <p:xfrm>
          <a:off x="8845550" y="1981040"/>
          <a:ext cx="2818130" cy="1300639"/>
        </p:xfrm>
        <a:graphic>
          <a:graphicData uri="http://schemas.openxmlformats.org/drawingml/2006/table">
            <a:tbl>
              <a:tblPr/>
              <a:tblGrid>
                <a:gridCol w="2818130">
                  <a:extLst>
                    <a:ext uri="{9D8B030D-6E8A-4147-A177-3AD203B41FA5}">
                      <a16:colId xmlns:a16="http://schemas.microsoft.com/office/drawing/2014/main" val="2467429840"/>
                    </a:ext>
                  </a:extLst>
                </a:gridCol>
              </a:tblGrid>
              <a:tr h="1300639"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6246287"/>
                  </a:ext>
                </a:extLst>
              </a:tr>
            </a:tbl>
          </a:graphicData>
        </a:graphic>
      </p:graphicFrame>
      <p:sp>
        <p:nvSpPr>
          <p:cNvPr id="5" name="Pijl: rechts 4">
            <a:extLst>
              <a:ext uri="{FF2B5EF4-FFF2-40B4-BE49-F238E27FC236}">
                <a16:creationId xmlns:a16="http://schemas.microsoft.com/office/drawing/2014/main" id="{6CFDDBDE-66F7-4071-AD5A-FC44F0C3252E}"/>
              </a:ext>
            </a:extLst>
          </p:cNvPr>
          <p:cNvSpPr/>
          <p:nvPr/>
        </p:nvSpPr>
        <p:spPr>
          <a:xfrm>
            <a:off x="619125" y="3612515"/>
            <a:ext cx="2686050" cy="1104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Rooster onder voorbehoud!</a:t>
            </a:r>
          </a:p>
        </p:txBody>
      </p:sp>
    </p:spTree>
    <p:extLst>
      <p:ext uri="{BB962C8B-B14F-4D97-AF65-F5344CB8AC3E}">
        <p14:creationId xmlns:p14="http://schemas.microsoft.com/office/powerpoint/2010/main" val="3270124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3A8C6BC2-E9E2-4780-8A41-064073CD43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E70450CF-22E9-4B1D-B146-30FEE770C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80238079-1F65-476A-BC6C-F2D3BD268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740C935-D2D3-4F63-A4DA-CD768BB3F4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BE8D8045-0F80-4964-B591-0D599AB42D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828372" y="1267730"/>
            <a:ext cx="1567331" cy="645295"/>
            <a:chOff x="5318306" y="1386268"/>
            <a:chExt cx="1567331" cy="645295"/>
          </a:xfrm>
        </p:grpSpPr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AF8A5889-0EE6-4E19-98FE-29F79E987B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1B0FE4C3-64BE-4A2B-818D-4D8447934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54670D04-30D8-487E-A3F4-0655E4801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Rectangle 83">
            <a:extLst>
              <a:ext uri="{FF2B5EF4-FFF2-40B4-BE49-F238E27FC236}">
                <a16:creationId xmlns:a16="http://schemas.microsoft.com/office/drawing/2014/main" id="{0FE051AA-0631-4833-B52C-BE76B9D3AA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190" y="457200"/>
            <a:ext cx="11281609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F2829316-8F5B-4EA1-9581-1F11529445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38" y="621793"/>
            <a:ext cx="10954512" cy="561441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5E6CEE9-61FC-48A6-A7E6-7BDB45DBF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249" y="1348844"/>
            <a:ext cx="5716338" cy="304270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6000" cap="all" spc="-100" dirty="0" err="1"/>
              <a:t>Vandaag</a:t>
            </a:r>
            <a:r>
              <a:rPr lang="en-US" sz="6000" cap="all" spc="-100" dirty="0"/>
              <a:t>: 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AD11D7A6-5D57-426A-A17A-1FD70DF664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51298" y="446824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46B486D1-EF0A-4077-9343-C9DB94C0FE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559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75646751-9C0C-4565-B6A3-3B1C50E6A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5723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8DBA2A92-1748-4444-9DE9-95CEFF28F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5598" y="1092118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 descr="Afbeeldingsresultaat voor week 5">
            <a:extLst>
              <a:ext uri="{FF2B5EF4-FFF2-40B4-BE49-F238E27FC236}">
                <a16:creationId xmlns:a16="http://schemas.microsoft.com/office/drawing/2014/main" id="{BF36BC9A-F1DB-4184-B000-B1B896EEEE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53216" y="1225575"/>
            <a:ext cx="3727975" cy="4424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08E04DAB-537F-4E0C-81CD-46B4953C8B7E}"/>
              </a:ext>
            </a:extLst>
          </p:cNvPr>
          <p:cNvSpPr txBox="1"/>
          <p:nvPr/>
        </p:nvSpPr>
        <p:spPr>
          <a:xfrm>
            <a:off x="6555060" y="4480936"/>
            <a:ext cx="3605560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2400" dirty="0"/>
              <a:t>Ochtend IBS-lessen</a:t>
            </a:r>
          </a:p>
          <a:p>
            <a:pPr algn="ctr"/>
            <a:r>
              <a:rPr lang="nl-NL" sz="2400" dirty="0"/>
              <a:t>Middag AVO </a:t>
            </a:r>
          </a:p>
        </p:txBody>
      </p:sp>
    </p:spTree>
    <p:extLst>
      <p:ext uri="{BB962C8B-B14F-4D97-AF65-F5344CB8AC3E}">
        <p14:creationId xmlns:p14="http://schemas.microsoft.com/office/powerpoint/2010/main" val="3592756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B32F73EB-B46F-4F77-B3DC-7C374906F3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DDB10B3-CF45-4294-8994-0E8AD1FC6E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145417F-1D1B-48A7-B4DA-BAD73B02C8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3CF9D9F-1672-4D0C-934E-CD9EE1BE54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1558C702-CA14-4264-B8FC-A5120F75DE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828372" y="1267730"/>
            <a:ext cx="1567331" cy="645295"/>
            <a:chOff x="5318306" y="1386268"/>
            <a:chExt cx="1567331" cy="645295"/>
          </a:xfrm>
        </p:grpSpPr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6621A72C-7343-4A22-8700-696C5860A2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BB44A4DC-7861-4DCC-9931-5A075855D6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E16C316F-BFB5-424F-A951-E962A3B745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Rectangle 51">
            <a:extLst>
              <a:ext uri="{FF2B5EF4-FFF2-40B4-BE49-F238E27FC236}">
                <a16:creationId xmlns:a16="http://schemas.microsoft.com/office/drawing/2014/main" id="{B645BD8A-B13F-463A-9101-4FB883F064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54" name="Rectangle 53">
            <a:extLst>
              <a:ext uri="{FF2B5EF4-FFF2-40B4-BE49-F238E27FC236}">
                <a16:creationId xmlns:a16="http://schemas.microsoft.com/office/drawing/2014/main" id="{4B934719-2D81-443B-8FB8-9CA4FFF2E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190" y="457200"/>
            <a:ext cx="11281609" cy="594360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>
            <a:softEdge rad="0"/>
          </a:effectLst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0416482-0670-487B-B5C4-F81E321DA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157" y="743852"/>
            <a:ext cx="6699963" cy="463328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83000"/>
              </a:lnSpc>
            </a:pPr>
            <a:r>
              <a:rPr lang="en-US" sz="6600" cap="all" spc="-100" dirty="0">
                <a:solidFill>
                  <a:schemeClr val="tx1"/>
                </a:solidFill>
              </a:rPr>
              <a:t>IBS-lessen </a:t>
            </a:r>
            <a:r>
              <a:rPr lang="en-US" sz="6600" cap="all" spc="-100" dirty="0" err="1">
                <a:solidFill>
                  <a:schemeClr val="tx1"/>
                </a:solidFill>
              </a:rPr>
              <a:t>Vandaag</a:t>
            </a:r>
            <a:r>
              <a:rPr lang="en-US" sz="6600" cap="all" spc="-100" dirty="0">
                <a:solidFill>
                  <a:schemeClr val="tx1"/>
                </a:solidFill>
              </a:rPr>
              <a:t>!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B29CC623-FD26-47FD-9E70-44325D453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2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kstvak 2">
            <a:extLst>
              <a:ext uri="{FF2B5EF4-FFF2-40B4-BE49-F238E27FC236}">
                <a16:creationId xmlns:a16="http://schemas.microsoft.com/office/drawing/2014/main" id="{D13C0F03-1A98-46B7-81BA-D667FD94EECF}"/>
              </a:ext>
            </a:extLst>
          </p:cNvPr>
          <p:cNvSpPr txBox="1"/>
          <p:nvPr/>
        </p:nvSpPr>
        <p:spPr>
          <a:xfrm>
            <a:off x="8388819" y="2009680"/>
            <a:ext cx="272391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Mededelingen</a:t>
            </a:r>
          </a:p>
          <a:p>
            <a:endParaRPr lang="nl-NL" dirty="0"/>
          </a:p>
          <a:p>
            <a:r>
              <a:rPr lang="nl-NL" dirty="0"/>
              <a:t>Planning voor vandaag en morgen </a:t>
            </a:r>
          </a:p>
          <a:p>
            <a:endParaRPr lang="nl-NL" dirty="0"/>
          </a:p>
          <a:p>
            <a:r>
              <a:rPr lang="nl-NL" dirty="0"/>
              <a:t>De 7 </a:t>
            </a:r>
            <a:r>
              <a:rPr lang="nl-NL" dirty="0" err="1"/>
              <a:t>PK’s</a:t>
            </a:r>
            <a:r>
              <a:rPr lang="nl-NL" dirty="0"/>
              <a:t> van Community building.  </a:t>
            </a:r>
          </a:p>
          <a:p>
            <a:endParaRPr lang="nl-NL" dirty="0"/>
          </a:p>
          <a:p>
            <a:r>
              <a:rPr lang="nl-NL" dirty="0"/>
              <a:t>Daarna zelfstandig werken.  </a:t>
            </a:r>
          </a:p>
          <a:p>
            <a:endParaRPr lang="nl-NL" dirty="0"/>
          </a:p>
          <a:p>
            <a:pPr marL="342900" indent="-342900">
              <a:buAutoNum type="arabicPeriod"/>
            </a:pPr>
            <a:endParaRPr lang="nl-NL" dirty="0"/>
          </a:p>
          <a:p>
            <a:pPr marL="342900" indent="-342900">
              <a:buAutoNum type="arabicPeriod"/>
            </a:pPr>
            <a:endParaRPr lang="nl-NL" dirty="0"/>
          </a:p>
          <a:p>
            <a:pPr marL="342900" indent="-342900">
              <a:buAutoNum type="arabicPeriod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89941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544A7F82-825F-4082-8F13-A22CB43BDEDA}"/>
              </a:ext>
            </a:extLst>
          </p:cNvPr>
          <p:cNvSpPr txBox="1"/>
          <p:nvPr/>
        </p:nvSpPr>
        <p:spPr>
          <a:xfrm>
            <a:off x="666750" y="566678"/>
            <a:ext cx="794385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>
                <a:solidFill>
                  <a:schemeClr val="accent1"/>
                </a:solidFill>
              </a:rPr>
              <a:t>Mededelingen</a:t>
            </a:r>
          </a:p>
          <a:p>
            <a:r>
              <a:rPr lang="nl-NL" dirty="0"/>
              <a:t>De Bijeenkomst:</a:t>
            </a:r>
          </a:p>
          <a:p>
            <a:pPr marL="1257300" lvl="2" indent="-342900">
              <a:buAutoNum type="arabicPeriod"/>
            </a:pPr>
            <a:r>
              <a:rPr lang="nl-NL" dirty="0"/>
              <a:t>Datum doorgeven als dat nog niet gebeurd is! </a:t>
            </a:r>
          </a:p>
          <a:p>
            <a:pPr marL="1257300" lvl="2" indent="-342900">
              <a:buAutoNum type="arabicPeriod"/>
            </a:pPr>
            <a:r>
              <a:rPr lang="nl-NL" dirty="0"/>
              <a:t>Communiceren met opdrachtgever en doelgroep</a:t>
            </a:r>
          </a:p>
          <a:p>
            <a:pPr lvl="2"/>
            <a:endParaRPr lang="nl-NL" dirty="0"/>
          </a:p>
          <a:p>
            <a:pPr marL="342900" indent="-342900">
              <a:buAutoNum type="arabicPeriod"/>
            </a:pPr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C3B3FB2-EDE3-4782-B8CE-8801BDE7BBA7}"/>
              </a:ext>
            </a:extLst>
          </p:cNvPr>
          <p:cNvSpPr txBox="1"/>
          <p:nvPr/>
        </p:nvSpPr>
        <p:spPr>
          <a:xfrm>
            <a:off x="533399" y="2561451"/>
            <a:ext cx="1121092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>
                <a:solidFill>
                  <a:schemeClr val="accent1"/>
                </a:solidFill>
              </a:rPr>
              <a:t>Planning voor morgen:</a:t>
            </a:r>
          </a:p>
          <a:p>
            <a:r>
              <a:rPr lang="nl-NL" dirty="0"/>
              <a:t>Tijdens het eerste uur kijken Marieke en Thomas kritisch naar jullie draaiboek voor de Bijeenkomst. Aandachtspunten zijn: </a:t>
            </a:r>
          </a:p>
          <a:p>
            <a:pPr marL="342900" indent="-342900">
              <a:buAutoNum type="arabicPeriod"/>
            </a:pPr>
            <a:r>
              <a:rPr lang="nl-NL" dirty="0"/>
              <a:t>Taken en rollen goed verdeeld binnen team</a:t>
            </a:r>
          </a:p>
          <a:p>
            <a:pPr marL="342900" indent="-342900">
              <a:buAutoNum type="arabicPeriod"/>
            </a:pPr>
            <a:r>
              <a:rPr lang="nl-NL" dirty="0"/>
              <a:t>Programma passend bij jullie doel, doelgroep en randvoorwaarden</a:t>
            </a:r>
          </a:p>
          <a:p>
            <a:pPr marL="342900" indent="-342900">
              <a:buAutoNum type="arabicPeriod"/>
            </a:pPr>
            <a:r>
              <a:rPr lang="nl-NL" dirty="0"/>
              <a:t>Een goede balans in het programma en creatieve / activerende werkvormen ingezet </a:t>
            </a:r>
          </a:p>
          <a:p>
            <a:pPr marL="342900" indent="-342900">
              <a:buAutoNum type="arabicPeriod"/>
            </a:pPr>
            <a:r>
              <a:rPr lang="nl-NL" dirty="0"/>
              <a:t>Helder waar jullie input ophalen uit de groep voor de Wensenkaart</a:t>
            </a:r>
          </a:p>
          <a:p>
            <a:pPr marL="342900" indent="-342900">
              <a:buAutoNum type="arabicPeriod"/>
            </a:pPr>
            <a:r>
              <a:rPr lang="nl-NL" dirty="0"/>
              <a:t>Risico inventarisatie; welke reële risico’s lopen jullie en welke oplossingen hebben jullie bedacht? 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Ook morgen: uitleg over Feedback, helpdesk is natuurlijk open en zijn we benieuwd naar jullie feedback op de</a:t>
            </a:r>
          </a:p>
        </p:txBody>
      </p:sp>
    </p:spTree>
    <p:extLst>
      <p:ext uri="{BB962C8B-B14F-4D97-AF65-F5344CB8AC3E}">
        <p14:creationId xmlns:p14="http://schemas.microsoft.com/office/powerpoint/2010/main" val="1531276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FDB68FDF-5795-4EEC-A38E-BE075C92EA59}"/>
              </a:ext>
            </a:extLst>
          </p:cNvPr>
          <p:cNvSpPr/>
          <p:nvPr/>
        </p:nvSpPr>
        <p:spPr>
          <a:xfrm>
            <a:off x="1305913" y="1082159"/>
            <a:ext cx="51796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solidFill>
                  <a:schemeClr val="accent1"/>
                </a:solidFill>
              </a:rPr>
              <a:t> Inventarisatie formulier invullen per groep! 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779444F8-1F79-4BA7-959E-7615356A0BF0}"/>
              </a:ext>
            </a:extLst>
          </p:cNvPr>
          <p:cNvSpPr txBox="1"/>
          <p:nvPr/>
        </p:nvSpPr>
        <p:spPr>
          <a:xfrm>
            <a:off x="1409700" y="1905000"/>
            <a:ext cx="90297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Draaiboek af?</a:t>
            </a:r>
          </a:p>
          <a:p>
            <a:r>
              <a:rPr lang="nl-NL" dirty="0"/>
              <a:t>Datum voor bijeenkomst geprikt en doorgegeven?</a:t>
            </a:r>
          </a:p>
          <a:p>
            <a:r>
              <a:rPr lang="nl-NL" dirty="0"/>
              <a:t>Communicatieplan af?</a:t>
            </a:r>
          </a:p>
          <a:p>
            <a:r>
              <a:rPr lang="nl-NL" dirty="0"/>
              <a:t>Kosten-baten analyse af?</a:t>
            </a:r>
          </a:p>
          <a:p>
            <a:r>
              <a:rPr lang="nl-NL" dirty="0"/>
              <a:t>Risico inventarisatie af?</a:t>
            </a:r>
          </a:p>
          <a:p>
            <a:r>
              <a:rPr lang="nl-NL" dirty="0"/>
              <a:t>Knelpunten voor de komende periode?</a:t>
            </a:r>
          </a:p>
          <a:p>
            <a:r>
              <a:rPr lang="nl-NL" dirty="0"/>
              <a:t>Hoe loopt de samenwerking?</a:t>
            </a:r>
          </a:p>
          <a:p>
            <a:endParaRPr lang="nl-NL" dirty="0"/>
          </a:p>
          <a:p>
            <a:r>
              <a:rPr lang="nl-NL" dirty="0"/>
              <a:t>Willen jullie een gesprek plannen volgende week met 1 van de docenten? Waarover?</a:t>
            </a:r>
          </a:p>
        </p:txBody>
      </p:sp>
    </p:spTree>
    <p:extLst>
      <p:ext uri="{BB962C8B-B14F-4D97-AF65-F5344CB8AC3E}">
        <p14:creationId xmlns:p14="http://schemas.microsoft.com/office/powerpoint/2010/main" val="3935870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3C14485A-5A01-40DF-B656-D96F2215BBB5}"/>
              </a:ext>
            </a:extLst>
          </p:cNvPr>
          <p:cNvSpPr/>
          <p:nvPr/>
        </p:nvSpPr>
        <p:spPr>
          <a:xfrm>
            <a:off x="962025" y="785069"/>
            <a:ext cx="1026795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1" i="0" u="none" strike="noStrike" kern="1200" cap="none" spc="0" normalizeH="0" baseline="0" noProof="0" dirty="0">
                <a:ln>
                  <a:noFill/>
                </a:ln>
                <a:solidFill>
                  <a:srgbClr val="BDEA1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Extra inlevermoment voor studenten van leerjaar 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Studenten; check je achterstand! Kom je er niet uit of heb je vragen? Ga naar je coach.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 hebben besloten tot een extra inlevermoment voor </a:t>
            </a: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srgbClr val="BDEA1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PRODUCTEN van leerjaar 1.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Per persoon mag je 1 product (opnieuw) inleveren. Deadline is </a:t>
            </a: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srgbClr val="BDEA1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vrijdag 17-4 om 12.00 uur. 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 valt in      	   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week 10 van deze periode.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Voor leerjaar 2 geldt: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- Toetsweek en deadlines van deze periode zijn bekend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- In week 10 is herkansingsmogelijkheid voor deze periode. Je kan OF projectplan OF Toets OF 	    	Wensenkaart opnieuw doen.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- Je kunt het product voor het keuzedeel Innovaties nog inleveren. Heb je daar vragen over: mail 	Maartje Muskens.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4. LET OP: Alle andere achterstand uit dit leerjaar @ neem je mee naar leerjaar 3 en kun je dan via de huiswerkklas oppakken. </a:t>
            </a:r>
          </a:p>
        </p:txBody>
      </p:sp>
    </p:spTree>
    <p:extLst>
      <p:ext uri="{BB962C8B-B14F-4D97-AF65-F5344CB8AC3E}">
        <p14:creationId xmlns:p14="http://schemas.microsoft.com/office/powerpoint/2010/main" val="3219907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C5EA6A5F-71B8-451E-9090-7125C597D3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9684" y="923925"/>
            <a:ext cx="8432631" cy="2967037"/>
          </a:xfrm>
          <a:prstGeom prst="rect">
            <a:avLst/>
          </a:prstGeom>
        </p:spPr>
      </p:pic>
      <p:sp>
        <p:nvSpPr>
          <p:cNvPr id="3" name="Rechthoek 2">
            <a:extLst>
              <a:ext uri="{FF2B5EF4-FFF2-40B4-BE49-F238E27FC236}">
                <a16:creationId xmlns:a16="http://schemas.microsoft.com/office/drawing/2014/main" id="{7FC3B11E-1028-4734-882E-E9A8FABE6028}"/>
              </a:ext>
            </a:extLst>
          </p:cNvPr>
          <p:cNvSpPr/>
          <p:nvPr/>
        </p:nvSpPr>
        <p:spPr>
          <a:xfrm>
            <a:off x="4695540" y="3890962"/>
            <a:ext cx="29979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5400" b="1" i="0" u="none" strike="noStrike" kern="1200" cap="none" spc="0" normalizeH="0" baseline="0" noProof="0" dirty="0">
                <a:ln w="22225">
                  <a:solidFill>
                    <a:srgbClr val="2683C6"/>
                  </a:solidFill>
                  <a:prstDash val="solid"/>
                </a:ln>
                <a:solidFill>
                  <a:srgbClr val="2683C6">
                    <a:lumMod val="40000"/>
                    <a:lumOff val="6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is open! </a:t>
            </a:r>
          </a:p>
        </p:txBody>
      </p:sp>
    </p:spTree>
    <p:extLst>
      <p:ext uri="{BB962C8B-B14F-4D97-AF65-F5344CB8AC3E}">
        <p14:creationId xmlns:p14="http://schemas.microsoft.com/office/powerpoint/2010/main" val="18013396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1_Kantoorthema">
  <a:themeElements>
    <a:clrScheme name="Aangepast 1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BDEA1A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3BFA919-3329-4EDD-A9B4-4C95B4EA655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F603960-3C70-4EE3-8173-6E01EBB2B02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489ED31-956C-40BC-AD69-8166BA81FB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372</Words>
  <Application>Microsoft Office PowerPoint</Application>
  <PresentationFormat>Breedbeeld</PresentationFormat>
  <Paragraphs>57</Paragraphs>
  <Slides>8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2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Century Gothic</vt:lpstr>
      <vt:lpstr>Garamond</vt:lpstr>
      <vt:lpstr>Savon</vt:lpstr>
      <vt:lpstr>1_Kantoorthema</vt:lpstr>
      <vt:lpstr>Worksheet</vt:lpstr>
      <vt:lpstr>Lesweek 5</vt:lpstr>
      <vt:lpstr>PowerPoint-presentatie</vt:lpstr>
      <vt:lpstr>Vandaag: </vt:lpstr>
      <vt:lpstr>IBS-lessen Vandaag!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Lesweek 5</dc:title>
  <dc:creator>Pascalle Cup</dc:creator>
  <cp:lastModifiedBy>Pascalle Cup</cp:lastModifiedBy>
  <cp:revision>8</cp:revision>
  <dcterms:created xsi:type="dcterms:W3CDTF">2020-03-09T21:31:58Z</dcterms:created>
  <dcterms:modified xsi:type="dcterms:W3CDTF">2020-03-12T08:46:57Z</dcterms:modified>
</cp:coreProperties>
</file>